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9"/>
  </p:notesMasterIdLst>
  <p:handoutMasterIdLst>
    <p:handoutMasterId r:id="rId20"/>
  </p:handoutMasterIdLst>
  <p:sldIdLst>
    <p:sldId id="256" r:id="rId4"/>
    <p:sldId id="283" r:id="rId5"/>
    <p:sldId id="434" r:id="rId6"/>
    <p:sldId id="431" r:id="rId7"/>
    <p:sldId id="432" r:id="rId8"/>
    <p:sldId id="433" r:id="rId9"/>
    <p:sldId id="417" r:id="rId10"/>
    <p:sldId id="426" r:id="rId11"/>
    <p:sldId id="427" r:id="rId12"/>
    <p:sldId id="428" r:id="rId13"/>
    <p:sldId id="429" r:id="rId14"/>
    <p:sldId id="430" r:id="rId15"/>
    <p:sldId id="435" r:id="rId16"/>
    <p:sldId id="436" r:id="rId17"/>
    <p:sldId id="437" r:id="rId1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00FF00"/>
    <a:srgbClr val="FF3399"/>
    <a:srgbClr val="6BCDC6"/>
    <a:srgbClr val="2CB8AE"/>
    <a:srgbClr val="5CB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2" autoAdjust="0"/>
    <p:restoredTop sz="94660"/>
  </p:normalViewPr>
  <p:slideViewPr>
    <p:cSldViewPr snapToGrid="0">
      <p:cViewPr>
        <p:scale>
          <a:sx n="80" d="100"/>
          <a:sy n="80" d="100"/>
        </p:scale>
        <p:origin x="1362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662B-F16A-4211-8DA2-73EF8DFEE8E1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B1A2E-2EE1-451C-A892-C2C1F6300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8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703C-A4E6-4F50-9D61-ABE41FF233B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0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A85527-7686-4B9E-BCA2-C89E7EF409C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522C4B-7807-4A39-9C8D-700C20C373F3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CF3E71-BBD5-4B4A-A297-09EBE8A0F8E9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C64CBA-1510-44FC-8160-A608DC48F2F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F3E328-6D2D-439B-8511-A2B61657404F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8ACE1E-5A98-4F91-9738-F6BA3802E93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308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007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124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317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  <p:extLst>
      <p:ext uri="{BB962C8B-B14F-4D97-AF65-F5344CB8AC3E}">
        <p14:creationId xmlns:p14="http://schemas.microsoft.com/office/powerpoint/2010/main" val="2405989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A85527-7686-4B9E-BCA2-C89E7EF409C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522C4B-7807-4A39-9C8D-700C20C373F3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CF3E71-BBD5-4B4A-A297-09EBE8A0F8E9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C64CBA-1510-44FC-8160-A608DC48F2F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F3E328-6D2D-439B-8511-A2B61657404F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8ACE1E-5A98-4F91-9738-F6BA3802E93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240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2F43-E9A9-4EE8-AD09-9A994D84E42D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2A16-AE1F-45B4-8609-1113F6BBE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9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2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2" r:id="rId3"/>
    <p:sldLayoutId id="2147483740" r:id="rId4"/>
    <p:sldLayoutId id="2147483737" r:id="rId5"/>
    <p:sldLayoutId id="2147483736" r:id="rId6"/>
    <p:sldLayoutId id="2147483739" r:id="rId7"/>
    <p:sldLayoutId id="2147483746" r:id="rId8"/>
    <p:sldLayoutId id="2147483743" r:id="rId9"/>
    <p:sldLayoutId id="2147483748" r:id="rId10"/>
    <p:sldLayoutId id="2147483750" r:id="rId11"/>
    <p:sldLayoutId id="2147483754" r:id="rId12"/>
    <p:sldLayoutId id="2147483755" r:id="rId13"/>
    <p:sldLayoutId id="2147483756" r:id="rId14"/>
    <p:sldLayoutId id="2147483757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6"/>
          <a:stretch/>
        </p:blipFill>
        <p:spPr>
          <a:xfrm>
            <a:off x="0" y="-94268"/>
            <a:ext cx="12192148" cy="69522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48" y="-103695"/>
            <a:ext cx="12192148" cy="6961696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02350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Press Bin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60242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Team 3.14Engine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t="139" r="31203" b="-139"/>
          <a:stretch/>
        </p:blipFill>
        <p:spPr>
          <a:xfrm>
            <a:off x="0" y="0"/>
            <a:ext cx="6219825" cy="6858000"/>
          </a:xfrm>
        </p:spPr>
      </p:pic>
      <p:sp>
        <p:nvSpPr>
          <p:cNvPr id="6" name="직사각형 5"/>
          <p:cNvSpPr/>
          <p:nvPr/>
        </p:nvSpPr>
        <p:spPr>
          <a:xfrm>
            <a:off x="6238874" y="4472492"/>
            <a:ext cx="5953126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4472492"/>
            <a:ext cx="12192000" cy="937310"/>
          </a:xfrm>
          <a:prstGeom prst="rect">
            <a:avLst/>
          </a:prstGeom>
          <a:solidFill>
            <a:schemeClr val="accent3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727090" y="4541038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 smtClean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압축뭉치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1" t="29238" r="20811" b="2312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pic>
        <p:nvPicPr>
          <p:cNvPr id="26" name="그림 2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21000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27" name="액자 26"/>
          <p:cNvSpPr/>
          <p:nvPr/>
        </p:nvSpPr>
        <p:spPr>
          <a:xfrm>
            <a:off x="3924986" y="3670564"/>
            <a:ext cx="1053859" cy="746987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stCxn id="27" idx="3"/>
            <a:endCxn id="25" idx="1"/>
          </p:cNvCxnSpPr>
          <p:nvPr/>
        </p:nvCxnSpPr>
        <p:spPr>
          <a:xfrm flipV="1">
            <a:off x="4978845" y="1980000"/>
            <a:ext cx="1861155" cy="2064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액자 28"/>
          <p:cNvSpPr/>
          <p:nvPr/>
        </p:nvSpPr>
        <p:spPr>
          <a:xfrm>
            <a:off x="2912674" y="2191243"/>
            <a:ext cx="2991713" cy="1201245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stCxn id="29" idx="0"/>
          </p:cNvCxnSpPr>
          <p:nvPr/>
        </p:nvCxnSpPr>
        <p:spPr>
          <a:xfrm flipH="1" flipV="1">
            <a:off x="4114502" y="818343"/>
            <a:ext cx="294029" cy="137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액자 30"/>
          <p:cNvSpPr/>
          <p:nvPr/>
        </p:nvSpPr>
        <p:spPr>
          <a:xfrm>
            <a:off x="249766" y="3392488"/>
            <a:ext cx="1598084" cy="1025063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>
            <a:stCxn id="31" idx="0"/>
            <a:endCxn id="14" idx="1"/>
          </p:cNvCxnSpPr>
          <p:nvPr/>
        </p:nvCxnSpPr>
        <p:spPr>
          <a:xfrm flipV="1">
            <a:off x="1048808" y="1980000"/>
            <a:ext cx="5791192" cy="141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액자 32"/>
          <p:cNvSpPr/>
          <p:nvPr/>
        </p:nvSpPr>
        <p:spPr>
          <a:xfrm>
            <a:off x="-11830" y="3026294"/>
            <a:ext cx="6283502" cy="2663858"/>
          </a:xfrm>
          <a:prstGeom prst="frame">
            <a:avLst>
              <a:gd name="adj1" fmla="val 32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직선 연결선 33"/>
          <p:cNvCxnSpPr>
            <a:stCxn id="33" idx="3"/>
            <a:endCxn id="26" idx="1"/>
          </p:cNvCxnSpPr>
          <p:nvPr/>
        </p:nvCxnSpPr>
        <p:spPr>
          <a:xfrm flipV="1">
            <a:off x="6271672" y="1980000"/>
            <a:ext cx="568328" cy="2378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t="37498" r="10721" b="762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3" t="-833" r="24789" b="833"/>
          <a:stretch/>
        </p:blipFill>
        <p:spPr>
          <a:xfrm>
            <a:off x="0" y="0"/>
            <a:ext cx="6248400" cy="6858000"/>
          </a:xfrm>
        </p:spPr>
      </p:pic>
      <p:sp>
        <p:nvSpPr>
          <p:cNvPr id="6" name="직사각형 5"/>
          <p:cNvSpPr/>
          <p:nvPr/>
        </p:nvSpPr>
        <p:spPr>
          <a:xfrm>
            <a:off x="6238874" y="4472492"/>
            <a:ext cx="5953126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4472492"/>
            <a:ext cx="12192000" cy="937310"/>
          </a:xfrm>
          <a:prstGeom prst="rect">
            <a:avLst/>
          </a:prstGeom>
          <a:solidFill>
            <a:schemeClr val="accent3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727090" y="4541038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 smtClean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매미고리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4" r="62119" b="6598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4648200" y="2352675"/>
            <a:ext cx="1614653" cy="2847975"/>
          </a:xfrm>
          <a:prstGeom prst="frame">
            <a:avLst>
              <a:gd name="adj1" fmla="val 439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402583" y="2442453"/>
            <a:ext cx="1638300" cy="2505075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9" idx="0"/>
            <a:endCxn id="25" idx="1"/>
          </p:cNvCxnSpPr>
          <p:nvPr/>
        </p:nvCxnSpPr>
        <p:spPr>
          <a:xfrm flipV="1">
            <a:off x="1221733" y="1980000"/>
            <a:ext cx="5618267" cy="462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8" idx="0"/>
            <a:endCxn id="25" idx="1"/>
          </p:cNvCxnSpPr>
          <p:nvPr/>
        </p:nvCxnSpPr>
        <p:spPr>
          <a:xfrm flipV="1">
            <a:off x="5455527" y="1980000"/>
            <a:ext cx="1384473" cy="372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2" t="139" r="12858" b="-139"/>
          <a:stretch/>
        </p:blipFill>
        <p:spPr>
          <a:xfrm>
            <a:off x="0" y="0"/>
            <a:ext cx="6191250" cy="6858000"/>
          </a:xfrm>
        </p:spPr>
      </p:pic>
      <p:sp>
        <p:nvSpPr>
          <p:cNvPr id="6" name="직사각형 5"/>
          <p:cNvSpPr/>
          <p:nvPr/>
        </p:nvSpPr>
        <p:spPr>
          <a:xfrm>
            <a:off x="6238874" y="4472492"/>
            <a:ext cx="5953126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4472492"/>
            <a:ext cx="12192000" cy="937310"/>
          </a:xfrm>
          <a:prstGeom prst="rect">
            <a:avLst/>
          </a:prstGeom>
          <a:solidFill>
            <a:schemeClr val="accent3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727090" y="4541038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 smtClean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쓰레기통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8" r="859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25" name="액자 24"/>
          <p:cNvSpPr/>
          <p:nvPr/>
        </p:nvSpPr>
        <p:spPr>
          <a:xfrm>
            <a:off x="2519242" y="4034541"/>
            <a:ext cx="1449262" cy="1012993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0"/>
            <a:endCxn id="24" idx="1"/>
          </p:cNvCxnSpPr>
          <p:nvPr/>
        </p:nvCxnSpPr>
        <p:spPr>
          <a:xfrm flipV="1">
            <a:off x="3243873" y="1980000"/>
            <a:ext cx="3596127" cy="2054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r="1550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A945C64-D8CD-4452-B61A-859835059216}"/>
              </a:ext>
            </a:extLst>
          </p:cNvPr>
          <p:cNvSpPr txBox="1">
            <a:spLocks/>
          </p:cNvSpPr>
          <p:nvPr/>
        </p:nvSpPr>
        <p:spPr>
          <a:xfrm>
            <a:off x="4871632" y="835560"/>
            <a:ext cx="6823063" cy="92526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accent3"/>
                </a:solidFill>
                <a:latin typeface="+mj-lt"/>
                <a:cs typeface="Arial" pitchFamily="34" charset="0"/>
              </a:rPr>
              <a:t>Difficulties in Production</a:t>
            </a:r>
            <a:endParaRPr lang="en-US" altLang="ko-KR" sz="44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2AA0A-D24D-4B63-956A-03F2A8C8BE95}"/>
              </a:ext>
            </a:extLst>
          </p:cNvPr>
          <p:cNvSpPr txBox="1"/>
          <p:nvPr/>
        </p:nvSpPr>
        <p:spPr>
          <a:xfrm>
            <a:off x="4871632" y="2185300"/>
            <a:ext cx="5451463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solidFill>
                  <a:schemeClr val="accent2"/>
                </a:solidFill>
                <a:cs typeface="Arial" pitchFamily="34" charset="0"/>
              </a:rPr>
              <a:t>압축 뭉치와 스트로크의 결합</a:t>
            </a:r>
            <a:endParaRPr lang="en-US" altLang="ko-KR" sz="2800" dirty="0" smtClean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2800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2800" dirty="0" err="1" smtClean="0">
                <a:solidFill>
                  <a:schemeClr val="accent2"/>
                </a:solidFill>
                <a:cs typeface="Arial" pitchFamily="34" charset="0"/>
              </a:rPr>
              <a:t>헤드속</a:t>
            </a:r>
            <a:r>
              <a:rPr lang="ko-KR" altLang="en-US" sz="28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ko-KR" altLang="en-US" sz="2800" dirty="0" err="1" smtClean="0">
                <a:solidFill>
                  <a:schemeClr val="accent2"/>
                </a:solidFill>
                <a:cs typeface="Arial" pitchFamily="34" charset="0"/>
              </a:rPr>
              <a:t>부품수리</a:t>
            </a:r>
            <a:endParaRPr lang="en-US" altLang="ko-KR" sz="2800" dirty="0" smtClean="0">
              <a:solidFill>
                <a:schemeClr val="accent2"/>
              </a:solidFill>
              <a:cs typeface="Arial" pitchFamily="34" charset="0"/>
            </a:endParaRPr>
          </a:p>
          <a:p>
            <a:endParaRPr lang="en-US" altLang="ko-KR" sz="2800" dirty="0">
              <a:solidFill>
                <a:schemeClr val="accent2"/>
              </a:solidFill>
              <a:cs typeface="Arial" pitchFamily="34" charset="0"/>
            </a:endParaRPr>
          </a:p>
          <a:p>
            <a:r>
              <a:rPr lang="ko-KR" altLang="en-US" sz="2800" dirty="0" err="1" smtClean="0">
                <a:solidFill>
                  <a:schemeClr val="accent2"/>
                </a:solidFill>
                <a:cs typeface="Arial" pitchFamily="34" charset="0"/>
              </a:rPr>
              <a:t>압축뭉치</a:t>
            </a:r>
            <a:r>
              <a:rPr lang="ko-KR" altLang="en-US" sz="2800" dirty="0" smtClean="0">
                <a:solidFill>
                  <a:schemeClr val="accent2"/>
                </a:solidFill>
                <a:cs typeface="Arial" pitchFamily="34" charset="0"/>
              </a:rPr>
              <a:t> 제작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4" t="210" r="13196" b="-210"/>
          <a:stretch/>
        </p:blipFill>
        <p:spPr/>
      </p:pic>
    </p:spTree>
    <p:extLst>
      <p:ext uri="{BB962C8B-B14F-4D97-AF65-F5344CB8AC3E}">
        <p14:creationId xmlns:p14="http://schemas.microsoft.com/office/powerpoint/2010/main" val="245810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5" y="-61596"/>
            <a:ext cx="12285980" cy="71860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83790" y="2459355"/>
            <a:ext cx="7425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spc="-150" dirty="0">
                <a:solidFill>
                  <a:schemeClr val="bg1"/>
                </a:solidFill>
                <a:latin typeface="KyoMadoka" panose="02000609000000000000" charset="-128"/>
                <a:ea typeface="KyoMadoka" panose="02000609000000000000" charset="-128"/>
              </a:rPr>
              <a:t>Q n A</a:t>
            </a:r>
          </a:p>
        </p:txBody>
      </p:sp>
      <p:sp>
        <p:nvSpPr>
          <p:cNvPr id="22" name="矩形 21"/>
          <p:cNvSpPr/>
          <p:nvPr/>
        </p:nvSpPr>
        <p:spPr>
          <a:xfrm>
            <a:off x="2250440" y="2220595"/>
            <a:ext cx="7691120" cy="241554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4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6"/>
          <a:stretch/>
        </p:blipFill>
        <p:spPr>
          <a:xfrm>
            <a:off x="0" y="-94268"/>
            <a:ext cx="12192148" cy="69522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48" y="-103695"/>
            <a:ext cx="12192148" cy="6961696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02350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60242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Team 3.14Engine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7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454889-5EC2-494A-8CDD-A767F2395898}"/>
              </a:ext>
            </a:extLst>
          </p:cNvPr>
          <p:cNvSpPr/>
          <p:nvPr/>
        </p:nvSpPr>
        <p:spPr>
          <a:xfrm>
            <a:off x="3528731" y="2669060"/>
            <a:ext cx="1711131" cy="1711131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D933A2-1268-44C3-83BB-CC9890D1BFDC}"/>
              </a:ext>
            </a:extLst>
          </p:cNvPr>
          <p:cNvSpPr/>
          <p:nvPr/>
        </p:nvSpPr>
        <p:spPr>
          <a:xfrm>
            <a:off x="6950514" y="2669060"/>
            <a:ext cx="1711131" cy="1711131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71CE4C-E0FB-4AFA-9387-42BAB6A6FBC0}"/>
              </a:ext>
            </a:extLst>
          </p:cNvPr>
          <p:cNvSpPr/>
          <p:nvPr/>
        </p:nvSpPr>
        <p:spPr>
          <a:xfrm>
            <a:off x="3691405" y="2825336"/>
            <a:ext cx="1406332" cy="14063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AADF5E-33BA-48E6-842D-186D12106159}"/>
              </a:ext>
            </a:extLst>
          </p:cNvPr>
          <p:cNvSpPr/>
          <p:nvPr/>
        </p:nvSpPr>
        <p:spPr>
          <a:xfrm>
            <a:off x="7113188" y="2825336"/>
            <a:ext cx="1406332" cy="14063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Product Descriptions</a:t>
            </a:r>
          </a:p>
        </p:txBody>
      </p:sp>
      <p:sp>
        <p:nvSpPr>
          <p:cNvPr id="5" name="Left-Right Arrow 6">
            <a:extLst>
              <a:ext uri="{FF2B5EF4-FFF2-40B4-BE49-F238E27FC236}">
                <a16:creationId xmlns:a16="http://schemas.microsoft.com/office/drawing/2014/main" id="{C50D4A80-673F-4B95-8BFA-87ACFEADE425}"/>
              </a:ext>
            </a:extLst>
          </p:cNvPr>
          <p:cNvSpPr/>
          <p:nvPr/>
        </p:nvSpPr>
        <p:spPr>
          <a:xfrm>
            <a:off x="5413749" y="3105279"/>
            <a:ext cx="1362876" cy="838693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81BD5-7C5E-41E5-8761-449F5C69CDE1}"/>
              </a:ext>
            </a:extLst>
          </p:cNvPr>
          <p:cNvSpPr/>
          <p:nvPr/>
        </p:nvSpPr>
        <p:spPr>
          <a:xfrm>
            <a:off x="583282" y="2470047"/>
            <a:ext cx="29454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700" b="1" dirty="0" smtClean="0">
                <a:solidFill>
                  <a:schemeClr val="accent2"/>
                </a:solidFill>
              </a:rPr>
              <a:t>기존의 쓰레기통</a:t>
            </a:r>
            <a:endParaRPr lang="ko-KR" altLang="en-US" sz="2700" b="1" dirty="0"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25B2D-3149-4B2F-9FDE-ABE0062E08A7}"/>
              </a:ext>
            </a:extLst>
          </p:cNvPr>
          <p:cNvSpPr/>
          <p:nvPr/>
        </p:nvSpPr>
        <p:spPr>
          <a:xfrm>
            <a:off x="8682194" y="2470047"/>
            <a:ext cx="223224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00" b="1" dirty="0" err="1" smtClean="0">
                <a:solidFill>
                  <a:schemeClr val="accent3"/>
                </a:solidFill>
              </a:rPr>
              <a:t>PressBin</a:t>
            </a:r>
            <a:endParaRPr lang="ko-KR" altLang="en-US" sz="2700" b="1" dirty="0">
              <a:solidFill>
                <a:schemeClr val="accent3"/>
              </a:solidFill>
            </a:endParaRPr>
          </a:p>
        </p:txBody>
      </p:sp>
      <p:sp>
        <p:nvSpPr>
          <p:cNvPr id="13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4142797" y="3276430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7564285" y="316264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TextBox 14"/>
          <p:cNvSpPr txBox="1"/>
          <p:nvPr/>
        </p:nvSpPr>
        <p:spPr>
          <a:xfrm>
            <a:off x="1178199" y="3162640"/>
            <a:ext cx="246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CBE7A"/>
                </a:solidFill>
              </a:rPr>
              <a:t>비위생적</a:t>
            </a:r>
            <a:endParaRPr lang="en-US" altLang="ko-KR" dirty="0" smtClean="0">
              <a:solidFill>
                <a:srgbClr val="5CBE7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CBE7A"/>
                </a:solidFill>
              </a:rPr>
              <a:t>비효율적</a:t>
            </a:r>
            <a:endParaRPr lang="en-US" altLang="ko-KR" dirty="0" smtClean="0">
              <a:solidFill>
                <a:srgbClr val="5CBE7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CBE7A"/>
                </a:solidFill>
              </a:rPr>
              <a:t>불편함</a:t>
            </a:r>
            <a:endParaRPr lang="ko-KR" altLang="en-US" dirty="0">
              <a:solidFill>
                <a:srgbClr val="5CBE7A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12742" y="3162640"/>
            <a:ext cx="1444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2CB8AE"/>
                </a:solidFill>
              </a:rPr>
              <a:t>위생적</a:t>
            </a:r>
            <a:endParaRPr lang="en-US" altLang="ko-KR" dirty="0" smtClean="0">
              <a:solidFill>
                <a:srgbClr val="2CB8A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2CB8AE"/>
                </a:solidFill>
              </a:rPr>
              <a:t>효율적</a:t>
            </a:r>
            <a:endParaRPr lang="en-US" altLang="ko-KR" dirty="0" smtClean="0">
              <a:solidFill>
                <a:srgbClr val="2CB8A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2CB8AE"/>
                </a:solidFill>
              </a:rPr>
              <a:t>환경적</a:t>
            </a:r>
            <a:endParaRPr lang="en-US" altLang="ko-KR" dirty="0" smtClean="0">
              <a:solidFill>
                <a:srgbClr val="2CB8A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2CB8AE"/>
                </a:solidFill>
              </a:rPr>
              <a:t>비용절약</a:t>
            </a:r>
            <a:endParaRPr lang="ko-KR" altLang="en-US" dirty="0">
              <a:solidFill>
                <a:srgbClr val="2CB8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5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r="4392" b="23818"/>
          <a:stretch/>
        </p:blipFill>
        <p:spPr>
          <a:xfrm rot="5400000">
            <a:off x="-1281113" y="1281112"/>
            <a:ext cx="6858000" cy="42957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7CD7F8-8AEC-49BA-AEBA-3DE9417BA4B7}"/>
              </a:ext>
            </a:extLst>
          </p:cNvPr>
          <p:cNvSpPr/>
          <p:nvPr/>
        </p:nvSpPr>
        <p:spPr>
          <a:xfrm>
            <a:off x="2819401" y="933450"/>
            <a:ext cx="8810624" cy="499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07D9DFDB-8270-4B3C-80E9-94357EA22EDC}"/>
              </a:ext>
            </a:extLst>
          </p:cNvPr>
          <p:cNvSpPr/>
          <p:nvPr/>
        </p:nvSpPr>
        <p:spPr>
          <a:xfrm>
            <a:off x="3028950" y="1144838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8D52AE5B-C230-4F52-BFE1-E11E5DA113EE}"/>
              </a:ext>
            </a:extLst>
          </p:cNvPr>
          <p:cNvSpPr/>
          <p:nvPr/>
        </p:nvSpPr>
        <p:spPr>
          <a:xfrm rot="10800000">
            <a:off x="10767940" y="5098104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E1841-BFE9-4CBC-8366-F2E6CE51E24E}"/>
              </a:ext>
            </a:extLst>
          </p:cNvPr>
          <p:cNvSpPr txBox="1"/>
          <p:nvPr/>
        </p:nvSpPr>
        <p:spPr>
          <a:xfrm>
            <a:off x="3550987" y="1601226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91F8F-2119-4845-84A6-0CBCA53D8A95}"/>
              </a:ext>
            </a:extLst>
          </p:cNvPr>
          <p:cNvSpPr txBox="1"/>
          <p:nvPr/>
        </p:nvSpPr>
        <p:spPr>
          <a:xfrm>
            <a:off x="3550987" y="2221012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 smtClean="0">
                <a:solidFill>
                  <a:schemeClr val="bg1"/>
                </a:solidFill>
                <a:cs typeface="Arial" pitchFamily="34" charset="0"/>
              </a:rPr>
              <a:t>Performance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BE85D2A3-1698-4F72-94CD-9BA59F527303}"/>
              </a:ext>
            </a:extLst>
          </p:cNvPr>
          <p:cNvSpPr/>
          <p:nvPr/>
        </p:nvSpPr>
        <p:spPr>
          <a:xfrm>
            <a:off x="3923190" y="3425573"/>
            <a:ext cx="3061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높은 출력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높은 호환성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쉬운 부품 교체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강력한 결합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5D195-9819-4321-9BC1-45B4CE789D6A}"/>
              </a:ext>
            </a:extLst>
          </p:cNvPr>
          <p:cNvSpPr txBox="1"/>
          <p:nvPr/>
        </p:nvSpPr>
        <p:spPr>
          <a:xfrm rot="16200000">
            <a:off x="10190061" y="3290501"/>
            <a:ext cx="34333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1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r="22735"/>
          <a:stretch/>
        </p:blipFill>
        <p:spPr>
          <a:xfrm rot="5400000">
            <a:off x="7631113" y="395288"/>
            <a:ext cx="2732087" cy="2897187"/>
          </a:xfrm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7" r="14637"/>
          <a:stretch>
            <a:fillRect/>
          </a:stretch>
        </p:blipFill>
        <p:spPr>
          <a:xfrm rot="5400000">
            <a:off x="7631113" y="3565525"/>
            <a:ext cx="2732087" cy="2897188"/>
          </a:xfrm>
        </p:spPr>
      </p:pic>
    </p:spTree>
    <p:extLst>
      <p:ext uri="{BB962C8B-B14F-4D97-AF65-F5344CB8AC3E}">
        <p14:creationId xmlns:p14="http://schemas.microsoft.com/office/powerpoint/2010/main" val="24888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Algorithm -</a:t>
            </a:r>
            <a:r>
              <a:rPr lang="ko-KR" altLang="en-US" dirty="0" smtClean="0"/>
              <a:t>초음파</a:t>
            </a:r>
            <a:r>
              <a:rPr lang="en-US" altLang="ko-KR" dirty="0" smtClean="0"/>
              <a:t>-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1811855" y="1559731"/>
            <a:ext cx="6922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/>
              <a:t>ultra_sonic</a:t>
            </a:r>
            <a:r>
              <a:rPr lang="en-US" altLang="ko-KR" dirty="0"/>
              <a:t> = </a:t>
            </a:r>
            <a:r>
              <a:rPr lang="en-US" altLang="ko-KR" dirty="0" err="1"/>
              <a:t>analogRead</a:t>
            </a:r>
            <a:r>
              <a:rPr lang="en-US" altLang="ko-KR" dirty="0"/>
              <a:t>(US); </a:t>
            </a:r>
          </a:p>
          <a:p>
            <a:pPr fontAlgn="base"/>
            <a:r>
              <a:rPr lang="en-US" altLang="ko-KR" dirty="0" err="1"/>
              <a:t>Serial</a:t>
            </a:r>
            <a:r>
              <a:rPr lang="en-US" altLang="ko-KR" dirty="0" err="1">
                <a:solidFill>
                  <a:srgbClr val="00FF00"/>
                </a:solidFill>
              </a:rPr>
              <a:t>.println</a:t>
            </a:r>
            <a:r>
              <a:rPr lang="en-US" altLang="ko-KR" dirty="0"/>
              <a:t>(</a:t>
            </a:r>
            <a:r>
              <a:rPr lang="en-US" altLang="ko-KR" dirty="0" err="1"/>
              <a:t>ultra_sonic</a:t>
            </a:r>
            <a:r>
              <a:rPr lang="en-US" altLang="ko-KR" dirty="0"/>
              <a:t>);</a:t>
            </a:r>
          </a:p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if</a:t>
            </a:r>
            <a:r>
              <a:rPr lang="en-US" altLang="ko-KR" dirty="0"/>
              <a:t> (</a:t>
            </a:r>
            <a:r>
              <a:rPr lang="en-US" altLang="ko-KR" dirty="0" err="1"/>
              <a:t>ultra_sonic</a:t>
            </a:r>
            <a:r>
              <a:rPr lang="en-US" altLang="ko-KR" dirty="0"/>
              <a:t> &lt; </a:t>
            </a:r>
            <a:r>
              <a:rPr lang="en-US" altLang="ko-KR" dirty="0">
                <a:solidFill>
                  <a:srgbClr val="9900CC"/>
                </a:solidFill>
              </a:rPr>
              <a:t>64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 smtClean="0">
                <a:solidFill>
                  <a:srgbClr val="00FF00"/>
                </a:solidFill>
              </a:rPr>
              <a:t>	</a:t>
            </a:r>
            <a:r>
              <a:rPr lang="en-US" altLang="ko-KR" dirty="0" err="1" smtClean="0">
                <a:solidFill>
                  <a:srgbClr val="00FF00"/>
                </a:solidFill>
              </a:rPr>
              <a:t>digitalWrite</a:t>
            </a:r>
            <a:r>
              <a:rPr lang="en-US" altLang="ko-KR" dirty="0" smtClean="0"/>
              <a:t>(ENV</a:t>
            </a:r>
            <a:r>
              <a:rPr lang="en-US" altLang="ko-KR" dirty="0"/>
              <a:t>, LOW); // RUN</a:t>
            </a:r>
          </a:p>
          <a:p>
            <a:pPr fontAlgn="base"/>
            <a:r>
              <a:rPr lang="en-US" altLang="ko-KR" dirty="0" smtClean="0">
                <a:solidFill>
                  <a:srgbClr val="00FF00"/>
                </a:solidFill>
              </a:rPr>
              <a:t>	</a:t>
            </a:r>
            <a:r>
              <a:rPr lang="en-US" altLang="ko-KR" dirty="0" err="1" smtClean="0">
                <a:solidFill>
                  <a:srgbClr val="00FF00"/>
                </a:solidFill>
              </a:rPr>
              <a:t>digitalWrite</a:t>
            </a:r>
            <a:r>
              <a:rPr lang="en-US" altLang="ko-KR" dirty="0" smtClean="0"/>
              <a:t>(DIR</a:t>
            </a:r>
            <a:r>
              <a:rPr lang="en-US" altLang="ko-KR" dirty="0"/>
              <a:t>, LOW); // </a:t>
            </a:r>
            <a:r>
              <a:rPr lang="ko-KR" altLang="en-US" dirty="0"/>
              <a:t>나옴</a:t>
            </a:r>
          </a:p>
          <a:p>
            <a:pPr fontAlgn="base"/>
            <a:r>
              <a:rPr lang="en-US" altLang="ko-KR" dirty="0" smtClean="0"/>
              <a:t>	pop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 smtClean="0"/>
              <a:t>	</a:t>
            </a:r>
            <a:r>
              <a:rPr lang="en-US" altLang="ko-KR" dirty="0" err="1" smtClean="0"/>
              <a:t>current_mill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9900CC"/>
                </a:solidFill>
              </a:rPr>
              <a:t>1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90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Algorithm –</a:t>
            </a:r>
            <a:r>
              <a:rPr lang="ko-KR" altLang="en-US" dirty="0" smtClean="0"/>
              <a:t>스트로크</a:t>
            </a:r>
            <a:r>
              <a:rPr lang="en-US" altLang="ko-KR" dirty="0" smtClean="0"/>
              <a:t>-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1811855" y="1559731"/>
            <a:ext cx="69222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/>
              <a:t>Serial.</a:t>
            </a:r>
            <a:r>
              <a:rPr lang="en-US" altLang="ko-KR" dirty="0" err="1">
                <a:solidFill>
                  <a:srgbClr val="00FF00"/>
                </a:solidFill>
              </a:rPr>
              <a:t>println</a:t>
            </a:r>
            <a:r>
              <a:rPr lang="en-US" altLang="ko-KR" dirty="0"/>
              <a:t>(</a:t>
            </a:r>
            <a:r>
              <a:rPr lang="en-US" altLang="ko-KR" dirty="0" err="1"/>
              <a:t>current_mill</a:t>
            </a:r>
            <a:r>
              <a:rPr lang="en-US" altLang="ko-KR" dirty="0"/>
              <a:t>);</a:t>
            </a:r>
          </a:p>
          <a:p>
            <a:pPr fontAlgn="base"/>
            <a:r>
              <a:rPr lang="en-US" altLang="ko-KR" dirty="0" err="1"/>
              <a:t>Serial.</a:t>
            </a:r>
            <a:r>
              <a:rPr lang="en-US" altLang="ko-KR" dirty="0" err="1">
                <a:solidFill>
                  <a:srgbClr val="00FF00"/>
                </a:solidFill>
              </a:rPr>
              <a:t>println</a:t>
            </a:r>
            <a:r>
              <a:rPr lang="en-US" altLang="ko-KR" dirty="0"/>
              <a:t>(</a:t>
            </a:r>
            <a:r>
              <a:rPr lang="en-US" altLang="ko-KR" dirty="0" err="1"/>
              <a:t>full_been</a:t>
            </a:r>
            <a:r>
              <a:rPr lang="en-US" altLang="ko-KR" dirty="0"/>
              <a:t>);</a:t>
            </a:r>
          </a:p>
          <a:p>
            <a:r>
              <a:rPr lang="en-US" altLang="ko-KR" dirty="0">
                <a:solidFill>
                  <a:srgbClr val="FF3399"/>
                </a:solidFill>
              </a:rPr>
              <a:t>if(</a:t>
            </a:r>
            <a:r>
              <a:rPr lang="en-US" altLang="ko-KR" dirty="0"/>
              <a:t>pop ==</a:t>
            </a:r>
            <a:r>
              <a:rPr lang="en-US" altLang="ko-KR" dirty="0">
                <a:solidFill>
                  <a:srgbClr val="9900CC"/>
                </a:solidFill>
              </a:rPr>
              <a:t> true</a:t>
            </a:r>
            <a:r>
              <a:rPr lang="en-US" altLang="ko-KR" dirty="0"/>
              <a:t>){</a:t>
            </a:r>
            <a:endParaRPr lang="ko-KR" altLang="ko-KR" dirty="0"/>
          </a:p>
          <a:p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rgbClr val="FF3399"/>
                </a:solidFill>
              </a:rPr>
              <a:t>while</a:t>
            </a:r>
            <a:r>
              <a:rPr lang="en-US" altLang="ko-KR" dirty="0"/>
              <a:t>((</a:t>
            </a:r>
            <a:r>
              <a:rPr lang="en-US" altLang="ko-KR" dirty="0" err="1"/>
              <a:t>current_mill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00FF00"/>
                </a:solidFill>
              </a:rPr>
              <a:t>millis</a:t>
            </a:r>
            <a:r>
              <a:rPr lang="en-US" altLang="ko-KR" dirty="0"/>
              <a:t>()) - </a:t>
            </a:r>
            <a:r>
              <a:rPr lang="en-US" altLang="ko-KR" dirty="0" err="1"/>
              <a:t>previous_mill</a:t>
            </a:r>
            <a:r>
              <a:rPr lang="en-US" altLang="ko-KR" dirty="0"/>
              <a:t> &lt; </a:t>
            </a:r>
            <a:r>
              <a:rPr lang="en-US" altLang="ko-KR" dirty="0">
                <a:solidFill>
                  <a:srgbClr val="9900CC"/>
                </a:solidFill>
              </a:rPr>
              <a:t>22000</a:t>
            </a:r>
            <a:r>
              <a:rPr lang="en-US" altLang="ko-KR" dirty="0"/>
              <a:t>){</a:t>
            </a:r>
            <a:endParaRPr lang="ko-KR" altLang="ko-KR" dirty="0"/>
          </a:p>
          <a:p>
            <a:r>
              <a:rPr lang="en-US" altLang="ko-KR" dirty="0" smtClean="0"/>
              <a:t>	</a:t>
            </a:r>
            <a:r>
              <a:rPr lang="en-US" altLang="ko-KR" dirty="0" err="1" smtClean="0">
                <a:solidFill>
                  <a:srgbClr val="00FF00"/>
                </a:solidFill>
              </a:rPr>
              <a:t>digitalWrite</a:t>
            </a:r>
            <a:r>
              <a:rPr lang="en-US" altLang="ko-KR" dirty="0" smtClean="0"/>
              <a:t>(ENV</a:t>
            </a:r>
            <a:r>
              <a:rPr lang="en-US" altLang="ko-KR" dirty="0"/>
              <a:t>, LOW);  // RUN</a:t>
            </a:r>
            <a:endParaRPr lang="ko-KR" altLang="ko-KR" dirty="0"/>
          </a:p>
          <a:p>
            <a:r>
              <a:rPr lang="en-US" altLang="ko-KR" dirty="0"/>
              <a:t>	</a:t>
            </a:r>
            <a:r>
              <a:rPr lang="en-US" altLang="ko-KR" dirty="0" err="1" smtClean="0">
                <a:solidFill>
                  <a:srgbClr val="00FF00"/>
                </a:solidFill>
              </a:rPr>
              <a:t>digitalWrite</a:t>
            </a:r>
            <a:r>
              <a:rPr lang="en-US" altLang="ko-KR" dirty="0" smtClean="0"/>
              <a:t>(DIR</a:t>
            </a:r>
            <a:r>
              <a:rPr lang="en-US" altLang="ko-KR" dirty="0"/>
              <a:t>, HIGH);  //</a:t>
            </a:r>
            <a:endParaRPr lang="ko-KR" altLang="ko-KR" dirty="0"/>
          </a:p>
          <a:p>
            <a:r>
              <a:rPr lang="en-US" altLang="ko-KR" dirty="0"/>
              <a:t>  }</a:t>
            </a:r>
            <a:endParaRPr lang="ko-KR" altLang="ko-KR" dirty="0"/>
          </a:p>
          <a:p>
            <a:r>
              <a:rPr lang="en-US" altLang="ko-KR" dirty="0"/>
              <a:t>  timer0_millis =</a:t>
            </a:r>
            <a:r>
              <a:rPr lang="en-US" altLang="ko-KR" dirty="0">
                <a:solidFill>
                  <a:srgbClr val="9900CC"/>
                </a:solidFill>
              </a:rPr>
              <a:t>0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357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Algorithm –</a:t>
            </a:r>
            <a:r>
              <a:rPr lang="ko-KR" altLang="en-US" dirty="0" smtClean="0"/>
              <a:t>압력센서</a:t>
            </a:r>
            <a:r>
              <a:rPr lang="en-US" altLang="ko-KR" dirty="0" smtClean="0"/>
              <a:t>-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5C98C-9AD9-4499-9336-A5E2B95FEBD6}"/>
              </a:ext>
            </a:extLst>
          </p:cNvPr>
          <p:cNvSpPr txBox="1"/>
          <p:nvPr/>
        </p:nvSpPr>
        <p:spPr>
          <a:xfrm>
            <a:off x="1811853" y="1559731"/>
            <a:ext cx="9844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if</a:t>
            </a:r>
            <a:r>
              <a:rPr lang="en-US" altLang="ko-KR" dirty="0"/>
              <a:t>(</a:t>
            </a:r>
            <a:r>
              <a:rPr lang="en-US" altLang="ko-KR" dirty="0" err="1"/>
              <a:t>current_mill</a:t>
            </a:r>
            <a:r>
              <a:rPr lang="en-US" altLang="ko-KR" dirty="0"/>
              <a:t> != </a:t>
            </a:r>
            <a:r>
              <a:rPr lang="en-US" altLang="ko-KR" dirty="0">
                <a:solidFill>
                  <a:srgbClr val="9900CC"/>
                </a:solidFill>
              </a:rPr>
              <a:t>0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while</a:t>
            </a:r>
            <a:r>
              <a:rPr lang="en-US" altLang="ko-KR" dirty="0"/>
              <a:t>(((</a:t>
            </a:r>
            <a:r>
              <a:rPr lang="en-US" altLang="ko-KR" dirty="0" err="1"/>
              <a:t>current_mill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00FF00"/>
                </a:solidFill>
              </a:rPr>
              <a:t>millis</a:t>
            </a:r>
            <a:r>
              <a:rPr lang="en-US" altLang="ko-KR" dirty="0"/>
              <a:t>()) - </a:t>
            </a:r>
            <a:r>
              <a:rPr lang="en-US" altLang="ko-KR" dirty="0" err="1"/>
              <a:t>previous_mill</a:t>
            </a:r>
            <a:r>
              <a:rPr lang="en-US" altLang="ko-KR" dirty="0"/>
              <a:t> &lt; </a:t>
            </a:r>
            <a:r>
              <a:rPr lang="en-US" altLang="ko-KR" dirty="0">
                <a:solidFill>
                  <a:srgbClr val="9900CC"/>
                </a:solidFill>
              </a:rPr>
              <a:t>22000</a:t>
            </a:r>
            <a:r>
              <a:rPr lang="en-US" altLang="ko-KR" dirty="0"/>
              <a:t>) &amp;&amp; (</a:t>
            </a:r>
            <a:r>
              <a:rPr lang="en-US" altLang="ko-KR" dirty="0" err="1"/>
              <a:t>full_been</a:t>
            </a:r>
            <a:r>
              <a:rPr lang="en-US" altLang="ko-KR" dirty="0"/>
              <a:t> ==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/>
              <a:t> &amp;&amp; pop ==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)) {</a:t>
            </a:r>
          </a:p>
          <a:p>
            <a:pPr fontAlgn="base"/>
            <a:r>
              <a:rPr lang="en-US" altLang="ko-KR" dirty="0" smtClean="0"/>
              <a:t>	</a:t>
            </a:r>
            <a:r>
              <a:rPr lang="en-US" altLang="ko-KR" dirty="0" err="1" smtClean="0"/>
              <a:t>Serial.</a:t>
            </a:r>
            <a:r>
              <a:rPr lang="en-US" altLang="ko-KR" dirty="0" err="1" smtClean="0">
                <a:solidFill>
                  <a:srgbClr val="00FF00"/>
                </a:solidFill>
              </a:rPr>
              <a:t>println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current_mill</a:t>
            </a:r>
            <a:r>
              <a:rPr lang="en-US" altLang="ko-KR" dirty="0"/>
              <a:t>);</a:t>
            </a:r>
          </a:p>
          <a:p>
            <a:pPr fontAlgn="base"/>
            <a:r>
              <a:rPr lang="en-US" altLang="ko-KR" dirty="0" smtClean="0"/>
              <a:t>	</a:t>
            </a:r>
            <a:r>
              <a:rPr lang="en-US" altLang="ko-KR" dirty="0" err="1" smtClean="0"/>
              <a:t>Serial.</a:t>
            </a:r>
            <a:r>
              <a:rPr lang="en-US" altLang="ko-KR" dirty="0" err="1" smtClean="0">
                <a:solidFill>
                  <a:srgbClr val="00FF00"/>
                </a:solidFill>
              </a:rPr>
              <a:t>println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pressure_sensor</a:t>
            </a:r>
            <a:r>
              <a:rPr lang="en-US" altLang="ko-KR" dirty="0" smtClean="0"/>
              <a:t>=</a:t>
            </a:r>
            <a:r>
              <a:rPr lang="en-US" altLang="ko-KR" dirty="0" err="1" smtClean="0">
                <a:solidFill>
                  <a:srgbClr val="00FF00"/>
                </a:solidFill>
              </a:rPr>
              <a:t>analogRead</a:t>
            </a:r>
            <a:r>
              <a:rPr lang="en-US" altLang="ko-KR" dirty="0" smtClean="0"/>
              <a:t>(PS</a:t>
            </a:r>
            <a:r>
              <a:rPr lang="en-US" altLang="ko-KR" dirty="0"/>
              <a:t>));</a:t>
            </a:r>
          </a:p>
          <a:p>
            <a:pPr fontAlgn="base"/>
            <a:r>
              <a:rPr lang="en-US" altLang="ko-KR" dirty="0" smtClean="0">
                <a:solidFill>
                  <a:srgbClr val="FF3399"/>
                </a:solidFill>
              </a:rPr>
              <a:t>	if</a:t>
            </a:r>
            <a:r>
              <a:rPr lang="en-US" altLang="ko-KR" dirty="0"/>
              <a:t>((</a:t>
            </a:r>
            <a:r>
              <a:rPr lang="en-US" altLang="ko-KR" dirty="0" err="1"/>
              <a:t>pressure_sensor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00FF00"/>
                </a:solidFill>
              </a:rPr>
              <a:t>analogRead</a:t>
            </a:r>
            <a:r>
              <a:rPr lang="en-US" altLang="ko-KR" dirty="0"/>
              <a:t>(PS)) &gt; </a:t>
            </a:r>
            <a:r>
              <a:rPr lang="en-US" altLang="ko-KR" dirty="0">
                <a:solidFill>
                  <a:srgbClr val="9900CC"/>
                </a:solidFill>
              </a:rPr>
              <a:t>200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 smtClean="0"/>
              <a:t>		</a:t>
            </a:r>
            <a:r>
              <a:rPr lang="en-US" altLang="ko-KR" dirty="0" err="1" smtClean="0"/>
              <a:t>full_been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 smtClean="0">
                <a:solidFill>
                  <a:srgbClr val="00FF00"/>
                </a:solidFill>
              </a:rPr>
              <a:t>		</a:t>
            </a:r>
            <a:r>
              <a:rPr lang="en-US" altLang="ko-KR" dirty="0" err="1" smtClean="0">
                <a:solidFill>
                  <a:srgbClr val="00FF00"/>
                </a:solidFill>
              </a:rPr>
              <a:t>digitalWrite</a:t>
            </a:r>
            <a:r>
              <a:rPr lang="en-US" altLang="ko-KR" dirty="0" smtClean="0"/>
              <a:t>(ENV</a:t>
            </a:r>
            <a:r>
              <a:rPr lang="en-US" altLang="ko-KR" dirty="0"/>
              <a:t>, LOW); // RUN</a:t>
            </a:r>
          </a:p>
          <a:p>
            <a:pPr fontAlgn="base"/>
            <a:r>
              <a:rPr lang="en-US" altLang="ko-KR" dirty="0" smtClean="0">
                <a:solidFill>
                  <a:srgbClr val="00FF00"/>
                </a:solidFill>
              </a:rPr>
              <a:t>		</a:t>
            </a:r>
            <a:r>
              <a:rPr lang="en-US" altLang="ko-KR" dirty="0" err="1" smtClean="0">
                <a:solidFill>
                  <a:srgbClr val="00FF00"/>
                </a:solidFill>
              </a:rPr>
              <a:t>digitalWrite</a:t>
            </a:r>
            <a:r>
              <a:rPr lang="en-US" altLang="ko-KR" dirty="0" smtClean="0"/>
              <a:t>(DIR</a:t>
            </a:r>
            <a:r>
              <a:rPr lang="en-US" altLang="ko-KR" dirty="0"/>
              <a:t>, HIGH); //</a:t>
            </a:r>
          </a:p>
          <a:p>
            <a:pPr fontAlgn="base"/>
            <a:r>
              <a:rPr lang="en-US" altLang="ko-KR" dirty="0" smtClean="0"/>
              <a:t>}}</a:t>
            </a:r>
            <a:endParaRPr lang="en-US" altLang="ko-KR" dirty="0"/>
          </a:p>
          <a:p>
            <a:pPr fontAlgn="base"/>
            <a:r>
              <a:rPr lang="en-US" altLang="ko-KR" dirty="0"/>
              <a:t>timer0_millis =</a:t>
            </a:r>
            <a:r>
              <a:rPr lang="en-US" altLang="ko-KR" dirty="0">
                <a:solidFill>
                  <a:srgbClr val="9900CC"/>
                </a:solidFill>
              </a:rPr>
              <a:t>0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}</a:t>
            </a:r>
          </a:p>
          <a:p>
            <a:pPr fontAlgn="base"/>
            <a:r>
              <a:rPr lang="en-US" altLang="ko-KR" dirty="0">
                <a:solidFill>
                  <a:srgbClr val="FF3399"/>
                </a:solidFill>
              </a:rPr>
              <a:t>if</a:t>
            </a:r>
            <a:r>
              <a:rPr lang="en-US" altLang="ko-KR" dirty="0"/>
              <a:t>(</a:t>
            </a:r>
            <a:r>
              <a:rPr lang="en-US" altLang="ko-KR" dirty="0" err="1"/>
              <a:t>full_been</a:t>
            </a:r>
            <a:r>
              <a:rPr lang="en-US" altLang="ko-KR" dirty="0"/>
              <a:t> == </a:t>
            </a:r>
            <a:r>
              <a:rPr lang="en-US" altLang="ko-KR" dirty="0">
                <a:solidFill>
                  <a:srgbClr val="9900CC"/>
                </a:solidFill>
              </a:rPr>
              <a:t>true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 smtClean="0">
                <a:solidFill>
                  <a:srgbClr val="FF3399"/>
                </a:solidFill>
              </a:rPr>
              <a:t>	while</a:t>
            </a:r>
            <a:r>
              <a:rPr lang="en-US" altLang="ko-KR" dirty="0"/>
              <a:t>((</a:t>
            </a:r>
            <a:r>
              <a:rPr lang="en-US" altLang="ko-KR" dirty="0" err="1"/>
              <a:t>push_button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00FF00"/>
                </a:solidFill>
              </a:rPr>
              <a:t>digitalRead</a:t>
            </a:r>
            <a:r>
              <a:rPr lang="en-US" altLang="ko-KR" dirty="0"/>
              <a:t>(</a:t>
            </a:r>
            <a:r>
              <a:rPr lang="en-US" altLang="ko-KR" dirty="0" err="1"/>
              <a:t>sw</a:t>
            </a:r>
            <a:r>
              <a:rPr lang="en-US" altLang="ko-KR" dirty="0"/>
              <a:t>)) !=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/>
              <a:t>) {</a:t>
            </a:r>
          </a:p>
          <a:p>
            <a:pPr fontAlgn="base"/>
            <a:r>
              <a:rPr lang="en-US" altLang="ko-KR" dirty="0" smtClean="0"/>
              <a:t>	loop2</a:t>
            </a:r>
            <a:r>
              <a:rPr lang="en-US" altLang="ko-KR" dirty="0"/>
              <a:t>(&amp;</a:t>
            </a:r>
            <a:r>
              <a:rPr lang="en-US" altLang="ko-KR" dirty="0" err="1"/>
              <a:t>push_button</a:t>
            </a:r>
            <a:r>
              <a:rPr lang="en-US" altLang="ko-KR" dirty="0" smtClean="0"/>
              <a:t>);}</a:t>
            </a:r>
            <a:endParaRPr lang="en-US" altLang="ko-KR" dirty="0"/>
          </a:p>
          <a:p>
            <a:pPr fontAlgn="base"/>
            <a:r>
              <a:rPr lang="en-US" altLang="ko-KR" dirty="0" smtClean="0"/>
              <a:t>	pop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9900CC"/>
                </a:solidFill>
              </a:rPr>
              <a:t>false</a:t>
            </a:r>
            <a:r>
              <a:rPr lang="en-US" altLang="ko-KR" dirty="0" smtClean="0"/>
              <a:t>;}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33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4" t="-219" r="8490" b="219"/>
          <a:stretch/>
        </p:blipFill>
        <p:spPr>
          <a:xfrm>
            <a:off x="5658418" y="-44078"/>
            <a:ext cx="6974740" cy="6902078"/>
          </a:xfrm>
          <a:prstGeom prst="parallelogram">
            <a:avLst>
              <a:gd name="adj" fmla="val 37975"/>
            </a:avLst>
          </a:prstGeom>
        </p:spPr>
      </p:pic>
      <p:sp>
        <p:nvSpPr>
          <p:cNvPr id="8" name="직사각형 1">
            <a:extLst>
              <a:ext uri="{FF2B5EF4-FFF2-40B4-BE49-F238E27FC236}">
                <a16:creationId xmlns:a16="http://schemas.microsoft.com/office/drawing/2014/main" id="{F6BB0C23-9C43-49C8-8043-98B2240F4C41}"/>
              </a:ext>
            </a:extLst>
          </p:cNvPr>
          <p:cNvSpPr/>
          <p:nvPr/>
        </p:nvSpPr>
        <p:spPr>
          <a:xfrm>
            <a:off x="0" y="4067175"/>
            <a:ext cx="11058525" cy="2790825"/>
          </a:xfrm>
          <a:custGeom>
            <a:avLst/>
            <a:gdLst>
              <a:gd name="connsiteX0" fmla="*/ 0 w 5667375"/>
              <a:gd name="connsiteY0" fmla="*/ 0 h 2771775"/>
              <a:gd name="connsiteX1" fmla="*/ 5667375 w 5667375"/>
              <a:gd name="connsiteY1" fmla="*/ 0 h 2771775"/>
              <a:gd name="connsiteX2" fmla="*/ 5667375 w 5667375"/>
              <a:gd name="connsiteY2" fmla="*/ 2771775 h 2771775"/>
              <a:gd name="connsiteX3" fmla="*/ 0 w 5667375"/>
              <a:gd name="connsiteY3" fmla="*/ 2771775 h 2771775"/>
              <a:gd name="connsiteX4" fmla="*/ 0 w 5667375"/>
              <a:gd name="connsiteY4" fmla="*/ 0 h 2771775"/>
              <a:gd name="connsiteX0" fmla="*/ 0 w 6819900"/>
              <a:gd name="connsiteY0" fmla="*/ 9525 h 2781300"/>
              <a:gd name="connsiteX1" fmla="*/ 6819900 w 6819900"/>
              <a:gd name="connsiteY1" fmla="*/ 0 h 2781300"/>
              <a:gd name="connsiteX2" fmla="*/ 5667375 w 6819900"/>
              <a:gd name="connsiteY2" fmla="*/ 2781300 h 2781300"/>
              <a:gd name="connsiteX3" fmla="*/ 0 w 6819900"/>
              <a:gd name="connsiteY3" fmla="*/ 2781300 h 2781300"/>
              <a:gd name="connsiteX4" fmla="*/ 0 w 6819900"/>
              <a:gd name="connsiteY4" fmla="*/ 9525 h 2781300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5667375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21104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776288"/>
              <a:gd name="connsiteY0" fmla="*/ 28575 h 2800350"/>
              <a:gd name="connsiteX1" fmla="*/ 6776288 w 6776288"/>
              <a:gd name="connsiteY1" fmla="*/ 0 h 2800350"/>
              <a:gd name="connsiteX2" fmla="*/ 6121104 w 6776288"/>
              <a:gd name="connsiteY2" fmla="*/ 2800350 h 2800350"/>
              <a:gd name="connsiteX3" fmla="*/ 0 w 6776288"/>
              <a:gd name="connsiteY3" fmla="*/ 2800350 h 2800350"/>
              <a:gd name="connsiteX4" fmla="*/ 0 w 6776288"/>
              <a:gd name="connsiteY4" fmla="*/ 28575 h 2800350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21104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32777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6288" h="2790825">
                <a:moveTo>
                  <a:pt x="0" y="19050"/>
                </a:moveTo>
                <a:lnTo>
                  <a:pt x="6776288" y="0"/>
                </a:lnTo>
                <a:lnTo>
                  <a:pt x="6132777" y="2790825"/>
                </a:lnTo>
                <a:lnTo>
                  <a:pt x="0" y="2790825"/>
                </a:lnTo>
                <a:lnTo>
                  <a:pt x="0" y="19050"/>
                </a:lnTo>
                <a:close/>
              </a:path>
            </a:pathLst>
          </a:cu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E2B604B2-7D82-438C-932C-347EC1825B5C}"/>
              </a:ext>
            </a:extLst>
          </p:cNvPr>
          <p:cNvSpPr txBox="1">
            <a:spLocks/>
          </p:cNvSpPr>
          <p:nvPr/>
        </p:nvSpPr>
        <p:spPr>
          <a:xfrm>
            <a:off x="919573" y="4747270"/>
            <a:ext cx="5176427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Product</a:t>
            </a:r>
          </a:p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S</a:t>
            </a:r>
            <a:r>
              <a:rPr lang="en-US" altLang="ko-KR" b="1" dirty="0" smtClean="0">
                <a:solidFill>
                  <a:schemeClr val="bg1"/>
                </a:solidFill>
              </a:rPr>
              <a:t>tructure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10218D52-5D31-494A-B7E5-E82B35C64339}"/>
              </a:ext>
            </a:extLst>
          </p:cNvPr>
          <p:cNvSpPr/>
          <p:nvPr/>
        </p:nvSpPr>
        <p:spPr>
          <a:xfrm>
            <a:off x="1589512" y="713211"/>
            <a:ext cx="450648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3200" dirty="0" err="1" smtClean="0"/>
              <a:t>프레스빈</a:t>
            </a:r>
            <a:r>
              <a:rPr lang="ko-KR" altLang="en-US" sz="3200" dirty="0" err="1" smtClean="0"/>
              <a:t>의</a:t>
            </a:r>
            <a:r>
              <a:rPr lang="ko-KR" altLang="en-US" sz="3200" dirty="0" smtClean="0"/>
              <a:t> 모델링</a:t>
            </a:r>
            <a:endParaRPr lang="en-US" altLang="ko-KR" sz="3200" dirty="0" smtClean="0"/>
          </a:p>
          <a:p>
            <a:endParaRPr lang="en-US" altLang="ko-KR" sz="3200" dirty="0" smtClean="0"/>
          </a:p>
          <a:p>
            <a:r>
              <a:rPr lang="ko-KR" altLang="ko-KR" dirty="0" smtClean="0"/>
              <a:t> </a:t>
            </a:r>
            <a:r>
              <a:rPr lang="ko-KR" altLang="en-US" dirty="0" smtClean="0"/>
              <a:t>헤드와 쓰레기통의 </a:t>
            </a:r>
            <a:r>
              <a:rPr lang="ko-KR" altLang="en-US" dirty="0" err="1" smtClean="0"/>
              <a:t>쉬운분리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ko-KR" dirty="0" smtClean="0"/>
              <a:t> </a:t>
            </a:r>
            <a:r>
              <a:rPr lang="ko-KR" altLang="ko-KR" dirty="0"/>
              <a:t>강한 </a:t>
            </a:r>
            <a:r>
              <a:rPr lang="ko-KR" altLang="ko-KR" dirty="0" smtClean="0"/>
              <a:t>압력</a:t>
            </a:r>
            <a:r>
              <a:rPr lang="ko-KR" altLang="en-US" dirty="0" smtClean="0"/>
              <a:t>을 </a:t>
            </a:r>
            <a:r>
              <a:rPr lang="ko-KR" altLang="ko-KR" dirty="0" smtClean="0"/>
              <a:t>견딜 </a:t>
            </a:r>
            <a:r>
              <a:rPr lang="ko-KR" altLang="ko-KR" dirty="0"/>
              <a:t>수 </a:t>
            </a:r>
            <a:r>
              <a:rPr lang="ko-KR" altLang="ko-KR" dirty="0" smtClean="0"/>
              <a:t>있</a:t>
            </a:r>
            <a:r>
              <a:rPr lang="ko-KR" altLang="en-US" dirty="0" smtClean="0"/>
              <a:t>는 재료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ko-KR" dirty="0" smtClean="0"/>
              <a:t> </a:t>
            </a:r>
            <a:r>
              <a:rPr lang="ko-KR" altLang="en-US" dirty="0" smtClean="0"/>
              <a:t>쉬운 </a:t>
            </a:r>
            <a:r>
              <a:rPr lang="ko-KR" altLang="ko-KR" dirty="0" smtClean="0"/>
              <a:t>수리</a:t>
            </a:r>
            <a:r>
              <a:rPr lang="ko-KR" altLang="en-US" dirty="0" smtClean="0"/>
              <a:t>와 </a:t>
            </a:r>
            <a:r>
              <a:rPr lang="ko-KR" altLang="ko-KR" dirty="0" smtClean="0"/>
              <a:t>개조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en-US" dirty="0" smtClean="0"/>
              <a:t>구조는 외관상 크게 </a:t>
            </a:r>
            <a:r>
              <a:rPr lang="ko-KR" altLang="en-US" dirty="0" err="1" smtClean="0"/>
              <a:t>두부분으로</a:t>
            </a:r>
            <a:r>
              <a:rPr lang="ko-KR" altLang="en-US" dirty="0" smtClean="0"/>
              <a:t> 나뉘어짐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FCECBE-EB5E-4F38-9500-1D23F571BD0A}"/>
              </a:ext>
            </a:extLst>
          </p:cNvPr>
          <p:cNvSpPr/>
          <p:nvPr/>
        </p:nvSpPr>
        <p:spPr>
          <a:xfrm>
            <a:off x="762876" y="423447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238874" y="4472492"/>
            <a:ext cx="5953126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2669" t="1776" r="28633" b="-1776"/>
          <a:stretch/>
        </p:blipFill>
        <p:spPr>
          <a:xfrm>
            <a:off x="-1" y="0"/>
            <a:ext cx="623887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4472492"/>
            <a:ext cx="12192000" cy="937310"/>
          </a:xfrm>
          <a:prstGeom prst="rect">
            <a:avLst/>
          </a:prstGeom>
          <a:solidFill>
            <a:schemeClr val="accent3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727090" y="4541038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 smtClean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상단부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raw.githubusercontent.com/hokidoki/Pie_engine/master/%EC%9D%B4%EC%A2%85%ED%98%B8%EC%9D%98%EC%A0%9C%ED%92%88%EC%82%AC%EC%A7%84/%EA%B5%AC%EC%A1%B0%EC%9A%A9%EC%A0%91%EC%B0%A9%EC%A0%9C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87"/>
          <a:stretch/>
        </p:blipFill>
        <p:spPr bwMode="auto">
          <a:xfrm>
            <a:off x="6840000" y="360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8" r="40694" b="50394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pic>
        <p:nvPicPr>
          <p:cNvPr id="1036" name="Picture 12" descr="https://raw.githubusercontent.com/hokidoki/Pie_engine/master/NEW_%EC%93%B0%EB%A0%88%EA%B8%B0%ED%86%B5/5.20%20%EC%82%AC%EC%A7%84/%EC%95%84%ED%81%AC%EB%A6%B4%ED%8C%90.jp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3943" r="11166" b="408"/>
          <a:stretch/>
        </p:blipFill>
        <p:spPr bwMode="auto">
          <a:xfrm>
            <a:off x="6840000" y="360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액자 46"/>
          <p:cNvSpPr/>
          <p:nvPr/>
        </p:nvSpPr>
        <p:spPr>
          <a:xfrm>
            <a:off x="2341688" y="2863682"/>
            <a:ext cx="1449262" cy="1012993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8" name="직선 연결선 47"/>
          <p:cNvCxnSpPr>
            <a:stCxn id="47" idx="0"/>
            <a:endCxn id="9" idx="1"/>
          </p:cNvCxnSpPr>
          <p:nvPr/>
        </p:nvCxnSpPr>
        <p:spPr>
          <a:xfrm flipV="1">
            <a:off x="3066319" y="1980000"/>
            <a:ext cx="3773681" cy="883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액자 48"/>
          <p:cNvSpPr/>
          <p:nvPr/>
        </p:nvSpPr>
        <p:spPr>
          <a:xfrm>
            <a:off x="2870304" y="4642333"/>
            <a:ext cx="519299" cy="577786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0" name="직선 연결선 49"/>
          <p:cNvCxnSpPr>
            <a:stCxn id="49" idx="1"/>
            <a:endCxn id="29" idx="3"/>
          </p:cNvCxnSpPr>
          <p:nvPr/>
        </p:nvCxnSpPr>
        <p:spPr>
          <a:xfrm flipV="1">
            <a:off x="2870304" y="1980000"/>
            <a:ext cx="7209696" cy="2951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4" t="40972" r="28686" b="20973"/>
          <a:stretch/>
        </p:blipFill>
        <p:spPr>
          <a:xfrm>
            <a:off x="6840000" y="360000"/>
            <a:ext cx="3240000" cy="3240000"/>
          </a:xfrm>
          <a:prstGeom prst="rect">
            <a:avLst/>
          </a:prstGeom>
        </p:spPr>
      </p:pic>
      <p:sp>
        <p:nvSpPr>
          <p:cNvPr id="59" name="액자 58"/>
          <p:cNvSpPr/>
          <p:nvPr/>
        </p:nvSpPr>
        <p:spPr>
          <a:xfrm>
            <a:off x="-5446" y="110342"/>
            <a:ext cx="6339571" cy="6747658"/>
          </a:xfrm>
          <a:prstGeom prst="frame">
            <a:avLst>
              <a:gd name="adj1" fmla="val 126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>
            <a:stCxn id="59" idx="3"/>
            <a:endCxn id="1036" idx="1"/>
          </p:cNvCxnSpPr>
          <p:nvPr/>
        </p:nvCxnSpPr>
        <p:spPr>
          <a:xfrm flipV="1">
            <a:off x="6334125" y="1980000"/>
            <a:ext cx="505875" cy="1504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59" idx="3"/>
            <a:endCxn id="1026" idx="1"/>
          </p:cNvCxnSpPr>
          <p:nvPr/>
        </p:nvCxnSpPr>
        <p:spPr>
          <a:xfrm flipV="1">
            <a:off x="6334125" y="1980000"/>
            <a:ext cx="505875" cy="1504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1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9" grpId="0" animBg="1"/>
      <p:bldP spid="59" grpId="0" animBg="1"/>
      <p:bldP spid="5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r="24565"/>
          <a:stretch/>
        </p:blipFill>
        <p:spPr>
          <a:xfrm>
            <a:off x="0" y="0"/>
            <a:ext cx="6210300" cy="6858000"/>
          </a:xfrm>
        </p:spPr>
      </p:pic>
      <p:sp>
        <p:nvSpPr>
          <p:cNvPr id="6" name="직사각형 5"/>
          <p:cNvSpPr/>
          <p:nvPr/>
        </p:nvSpPr>
        <p:spPr>
          <a:xfrm>
            <a:off x="6238874" y="4472492"/>
            <a:ext cx="5953126" cy="937310"/>
          </a:xfrm>
          <a:prstGeom prst="rect">
            <a:avLst/>
          </a:prstGeom>
          <a:solidFill>
            <a:srgbClr val="6BC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4472492"/>
            <a:ext cx="12192000" cy="937310"/>
          </a:xfrm>
          <a:prstGeom prst="rect">
            <a:avLst/>
          </a:prstGeom>
          <a:solidFill>
            <a:schemeClr val="accent3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5727090" y="4541038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Product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5727090" y="5464743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3200" b="1" dirty="0" smtClean="0">
                <a:solidFill>
                  <a:schemeClr val="accent3"/>
                </a:solidFill>
                <a:cs typeface="Arial" pitchFamily="34" charset="0"/>
              </a:rPr>
              <a:t>Structure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756481"/>
            <a:ext cx="330181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정면부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5" name="Picture 8" descr="https://raw.githubusercontent.com/hokidoki/Pie_engine/master/%EC%9D%B4%EC%A2%85%ED%98%B8%EC%9D%98%EC%A0%9C%ED%92%88%EC%82%AC%EC%A7%84/%EC%8A%A4%ED%94%BC%EC%BB%A4%EB%AA%A8%EB%93%88%EB%8F%84%EC%B0%A9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9" r="8848" b="7567"/>
          <a:stretch/>
        </p:blipFill>
        <p:spPr bwMode="auto">
          <a:xfrm>
            <a:off x="6840000" y="360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raw.githubusercontent.com/hokidoki/Pie_engine/master/%EC%9D%B4%EC%A2%85%ED%98%B8%EC%9D%98%EC%A0%9C%ED%92%88%EC%82%AC%EC%A7%84/%EB%AA%A8%ED%84%B0%EB%93%9C%EB%9D%BC%EC%9D%B4%EB%B8%8C%EC%97%B0%EA%B2%B0.JPG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6" t="31996" r="37765" b="27443"/>
          <a:stretch/>
        </p:blipFill>
        <p:spPr bwMode="auto">
          <a:xfrm>
            <a:off x="6840000" y="360000"/>
            <a:ext cx="3204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액자 27"/>
          <p:cNvSpPr/>
          <p:nvPr/>
        </p:nvSpPr>
        <p:spPr>
          <a:xfrm>
            <a:off x="2570288" y="1788720"/>
            <a:ext cx="1268287" cy="944955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-25570838" y="-7386299"/>
            <a:ext cx="60445" cy="63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액자 29"/>
          <p:cNvSpPr/>
          <p:nvPr/>
        </p:nvSpPr>
        <p:spPr>
          <a:xfrm>
            <a:off x="1499589" y="1992643"/>
            <a:ext cx="1058291" cy="809070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>
            <a:stCxn id="30" idx="3"/>
            <a:endCxn id="26" idx="1"/>
          </p:cNvCxnSpPr>
          <p:nvPr/>
        </p:nvCxnSpPr>
        <p:spPr>
          <a:xfrm flipV="1">
            <a:off x="2557880" y="1980000"/>
            <a:ext cx="4282120" cy="417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액자 31"/>
          <p:cNvSpPr/>
          <p:nvPr/>
        </p:nvSpPr>
        <p:spPr>
          <a:xfrm>
            <a:off x="1943042" y="1078068"/>
            <a:ext cx="742950" cy="710729"/>
          </a:xfrm>
          <a:prstGeom prst="frame">
            <a:avLst>
              <a:gd name="adj1" fmla="val 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stCxn id="32" idx="3"/>
            <a:endCxn id="25" idx="1"/>
          </p:cNvCxnSpPr>
          <p:nvPr/>
        </p:nvCxnSpPr>
        <p:spPr>
          <a:xfrm>
            <a:off x="2685992" y="1433433"/>
            <a:ext cx="4154008" cy="546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raw.githubusercontent.com/hokidoki/Pie_engine/master/%EC%9D%B4%EC%A2%85%ED%98%B8%EC%9D%98%EC%A0%9C%ED%92%88%EC%82%AC%EC%A7%84/%EB%B8%8C%EB%A0%88%EB%93%9C%EB%B3%B4%EB%93%9C%EB%B9%B5%ED%8C%90%EC%A0%9C%EA%B1%B0.JP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t="7722" r="25956" b="9981"/>
          <a:stretch/>
        </p:blipFill>
        <p:spPr bwMode="auto">
          <a:xfrm>
            <a:off x="6840000" y="360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/>
          <p:cNvCxnSpPr>
            <a:stCxn id="28" idx="3"/>
            <a:endCxn id="2050" idx="1"/>
          </p:cNvCxnSpPr>
          <p:nvPr/>
        </p:nvCxnSpPr>
        <p:spPr>
          <a:xfrm flipV="1">
            <a:off x="3838575" y="1980000"/>
            <a:ext cx="3001425" cy="281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9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2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6548</TotalTime>
  <Words>142</Words>
  <Application>Microsoft Office PowerPoint</Application>
  <PresentationFormat>와이드스크린</PresentationFormat>
  <Paragraphs>93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Arial Unicode MS</vt:lpstr>
      <vt:lpstr>等线</vt:lpstr>
      <vt:lpstr>KyoMadoka</vt:lpstr>
      <vt:lpstr>微软雅黑</vt:lpstr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wnsduddl0116@naver.com</cp:lastModifiedBy>
  <cp:revision>134</cp:revision>
  <dcterms:created xsi:type="dcterms:W3CDTF">2018-04-24T17:14:44Z</dcterms:created>
  <dcterms:modified xsi:type="dcterms:W3CDTF">2019-06-09T01:31:21Z</dcterms:modified>
</cp:coreProperties>
</file>